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Absolute &amp; Comparative Advantage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41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u="sng" dirty="0" smtClean="0"/>
              <a:t>Absolute &amp; Comparative Advantage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90600"/>
            <a:ext cx="7772400" cy="5562600"/>
          </a:xfrm>
        </p:spPr>
        <p:txBody>
          <a:bodyPr/>
          <a:lstStyle/>
          <a:p>
            <a:pPr lvl="2"/>
            <a:endParaRPr lang="en-US" b="1" dirty="0" smtClean="0"/>
          </a:p>
          <a:p>
            <a:pPr lvl="2"/>
            <a:r>
              <a:rPr lang="en-US" b="1" dirty="0" smtClean="0"/>
              <a:t>Absolute advantage: </a:t>
            </a:r>
            <a:r>
              <a:rPr lang="en-US" dirty="0" smtClean="0"/>
              <a:t>refers to the ability of a country to produce a good using fewer resources than another country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Comparative advantage: </a:t>
            </a:r>
            <a:r>
              <a:rPr lang="en-US" dirty="0" smtClean="0"/>
              <a:t>arises when a country has a lower relative cost, or opportunity cost, in the production of a good than another country.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Theory of absolute advantage: </a:t>
            </a:r>
            <a:r>
              <a:rPr lang="en-US" dirty="0" smtClean="0"/>
              <a:t>if countries specialize in and export the good in which they have an absolute advantage, the result is increased production and consumption in each country.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Theory of comparative advantage: </a:t>
            </a:r>
            <a:r>
              <a:rPr lang="en-US" dirty="0" smtClean="0"/>
              <a:t>as long as opportunity costs in two or more countries differ, it is possible for all countries to gain from specialization and trade according to their comparative advantage.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179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u="sng" dirty="0" smtClean="0"/>
              <a:t>Law of Absolute Advantage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14400"/>
            <a:ext cx="7772400" cy="48768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Consider a simple world economy of two countries </a:t>
            </a:r>
            <a:r>
              <a:rPr lang="en-US" dirty="0" err="1" smtClean="0"/>
              <a:t>Coffenia</a:t>
            </a:r>
            <a:r>
              <a:rPr lang="en-US" dirty="0" smtClean="0"/>
              <a:t> and </a:t>
            </a:r>
            <a:r>
              <a:rPr lang="en-US" dirty="0" err="1" smtClean="0"/>
              <a:t>Robotica</a:t>
            </a:r>
            <a:r>
              <a:rPr lang="en-US" dirty="0" smtClean="0"/>
              <a:t>, that produce coffee and robots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dirty="0" smtClean="0"/>
              <a:t>Under autarky, assume that each worker in </a:t>
            </a:r>
            <a:r>
              <a:rPr lang="en-US" dirty="0" err="1" smtClean="0"/>
              <a:t>Coffenia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Robotica</a:t>
            </a:r>
            <a:r>
              <a:rPr lang="en-US" dirty="0" smtClean="0"/>
              <a:t> allocate their time evenly between production of robots and coffee</a:t>
            </a:r>
          </a:p>
          <a:p>
            <a:pPr marL="1143000" lvl="4" indent="0">
              <a:buNone/>
            </a:pPr>
            <a:r>
              <a:rPr lang="en-US" dirty="0" smtClean="0"/>
              <a:t> </a:t>
            </a:r>
          </a:p>
          <a:p>
            <a:pPr lvl="4"/>
            <a:r>
              <a:rPr lang="en-US" dirty="0" smtClean="0"/>
              <a:t>Suppose that the countries would trade </a:t>
            </a:r>
            <a:r>
              <a:rPr lang="en-US" b="1" dirty="0" smtClean="0"/>
              <a:t>1 coffee: 1 robot </a:t>
            </a:r>
            <a:r>
              <a:rPr lang="en-US" dirty="0" smtClean="0"/>
              <a:t>and that 3 units are traded</a:t>
            </a:r>
            <a:endParaRPr lang="en-US" b="1" dirty="0" smtClean="0"/>
          </a:p>
          <a:p>
            <a:pPr marL="594360" lvl="2" indent="0">
              <a:buNone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808298"/>
              </p:ext>
            </p:extLst>
          </p:nvPr>
        </p:nvGraphicFramePr>
        <p:xfrm>
          <a:off x="762000" y="4343400"/>
          <a:ext cx="8077201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1"/>
                <a:gridCol w="990600"/>
                <a:gridCol w="838199"/>
                <a:gridCol w="838201"/>
                <a:gridCol w="838199"/>
                <a:gridCol w="838201"/>
                <a:gridCol w="838200"/>
                <a:gridCol w="914400"/>
                <a:gridCol w="838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baseline="0" dirty="0" smtClean="0"/>
                        <a:t>Coffee or Robots</a:t>
                      </a:r>
                    </a:p>
                    <a:p>
                      <a:pPr algn="ctr"/>
                      <a:r>
                        <a:rPr lang="en-US" b="1" baseline="0" dirty="0" smtClean="0"/>
                        <a:t>(Production)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 Autarky</a:t>
                      </a:r>
                    </a:p>
                    <a:p>
                      <a:pPr algn="ctr"/>
                      <a:r>
                        <a:rPr lang="en-US" b="1" dirty="0" smtClean="0"/>
                        <a:t>(Production)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Specialization</a:t>
                      </a:r>
                    </a:p>
                    <a:p>
                      <a:pPr algn="ctr"/>
                      <a:r>
                        <a:rPr lang="en-US" b="1" dirty="0" smtClean="0"/>
                        <a:t>(Production)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Specialization</a:t>
                      </a:r>
                    </a:p>
                    <a:p>
                      <a:pPr algn="ctr"/>
                      <a:r>
                        <a:rPr lang="en-US" b="1" dirty="0" smtClean="0"/>
                        <a:t>(Consumption)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Coffee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Robots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Coffee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Robots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Coffee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Robots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Coffee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Robots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Coffenia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Robotica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−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5.5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90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848600" cy="57912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Originally, both countries were producing on their PPF</a:t>
            </a:r>
          </a:p>
          <a:p>
            <a:pPr lvl="4"/>
            <a:r>
              <a:rPr lang="en-US" dirty="0" smtClean="0"/>
              <a:t>Trade allows countries to consume at a point outside of their PPF</a:t>
            </a:r>
          </a:p>
          <a:p>
            <a:pPr lvl="4"/>
            <a:r>
              <a:rPr lang="en-US" dirty="0"/>
              <a:t>S</a:t>
            </a:r>
            <a:r>
              <a:rPr lang="en-US" dirty="0" smtClean="0"/>
              <a:t>pecialization increases production by 2.5 units of coffee and 1 robot</a:t>
            </a:r>
          </a:p>
          <a:p>
            <a:pPr lvl="4"/>
            <a:endParaRPr lang="en-US" dirty="0"/>
          </a:p>
          <a:p>
            <a:pPr lvl="2"/>
            <a:r>
              <a:rPr lang="en-US" dirty="0" smtClean="0"/>
              <a:t>Specialization according to absolute advantage leads to a global reallocation of resources where production takes place by the most efficient producers</a:t>
            </a:r>
            <a:endParaRPr lang="en-US" dirty="0"/>
          </a:p>
        </p:txBody>
      </p:sp>
      <p:pic>
        <p:nvPicPr>
          <p:cNvPr id="1026" name="Picture 2" descr="C:\Users\bkenny\Desktop\Paper 3\Absolute Advanta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856" y="2971800"/>
            <a:ext cx="3976356" cy="3600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56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u="sng" dirty="0" smtClean="0"/>
              <a:t>Law of Comparative Advantage 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14400"/>
            <a:ext cx="7772400" cy="5562600"/>
          </a:xfrm>
        </p:spPr>
        <p:txBody>
          <a:bodyPr>
            <a:normAutofit lnSpcReduction="10000"/>
          </a:bodyPr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Consider a simple world economy of two countries </a:t>
            </a:r>
            <a:r>
              <a:rPr lang="en-US" dirty="0" err="1" smtClean="0"/>
              <a:t>Cottonia</a:t>
            </a:r>
            <a:r>
              <a:rPr lang="en-US" dirty="0" smtClean="0"/>
              <a:t> and </a:t>
            </a:r>
            <a:r>
              <a:rPr lang="en-US" dirty="0" err="1" smtClean="0"/>
              <a:t>Microchippia</a:t>
            </a:r>
            <a:r>
              <a:rPr lang="en-US" dirty="0" smtClean="0"/>
              <a:t>, producing cotton and microchips.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r>
              <a:rPr lang="en-US" dirty="0"/>
              <a:t>Suppose that the countries </a:t>
            </a:r>
            <a:r>
              <a:rPr lang="en-US" dirty="0" smtClean="0"/>
              <a:t>trade </a:t>
            </a:r>
            <a:r>
              <a:rPr lang="en-US" b="1" dirty="0" smtClean="0"/>
              <a:t>1 cotton: </a:t>
            </a:r>
            <a:r>
              <a:rPr lang="en-US" b="1" dirty="0"/>
              <a:t>1 </a:t>
            </a:r>
            <a:r>
              <a:rPr lang="en-US" b="1" dirty="0" smtClean="0"/>
              <a:t>microchip </a:t>
            </a:r>
            <a:r>
              <a:rPr lang="en-US" dirty="0"/>
              <a:t>and that </a:t>
            </a:r>
            <a:r>
              <a:rPr lang="en-US" dirty="0" smtClean="0"/>
              <a:t>10 </a:t>
            </a:r>
            <a:r>
              <a:rPr lang="en-US" dirty="0"/>
              <a:t>units are traded</a:t>
            </a:r>
            <a:endParaRPr lang="en-US" b="1" dirty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Since </a:t>
            </a:r>
            <a:r>
              <a:rPr lang="en-US" dirty="0" err="1" smtClean="0"/>
              <a:t>Cottonia</a:t>
            </a:r>
            <a:r>
              <a:rPr lang="en-US" dirty="0" smtClean="0"/>
              <a:t> has a lower opportunity cost in the production of cotton the country would specialize in cotton production</a:t>
            </a:r>
          </a:p>
          <a:p>
            <a:pPr marL="594360" lvl="2" indent="0">
              <a:buNone/>
            </a:pPr>
            <a:r>
              <a:rPr lang="en-US" dirty="0" smtClean="0"/>
              <a:t> </a:t>
            </a:r>
          </a:p>
          <a:p>
            <a:pPr lvl="4"/>
            <a:r>
              <a:rPr lang="en-US" dirty="0" err="1" smtClean="0"/>
              <a:t>Cottonia</a:t>
            </a:r>
            <a:r>
              <a:rPr lang="en-US" dirty="0" smtClean="0"/>
              <a:t> would export cotton and import microchips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909994"/>
              </p:ext>
            </p:extLst>
          </p:nvPr>
        </p:nvGraphicFramePr>
        <p:xfrm>
          <a:off x="609600" y="2057400"/>
          <a:ext cx="8229600" cy="175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0200"/>
                <a:gridCol w="1143000"/>
                <a:gridCol w="1219200"/>
                <a:gridCol w="2133600"/>
                <a:gridCol w="2133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baseline="0" dirty="0" smtClean="0"/>
                        <a:t>Cotton or Microchips</a:t>
                      </a:r>
                    </a:p>
                    <a:p>
                      <a:pPr algn="ctr"/>
                      <a:r>
                        <a:rPr lang="en-US" b="1" baseline="0" dirty="0" smtClean="0"/>
                        <a:t>(Production)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Cotton</a:t>
                      </a:r>
                    </a:p>
                    <a:p>
                      <a:pPr algn="ctr"/>
                      <a:r>
                        <a:rPr lang="en-US" b="1" dirty="0" smtClean="0"/>
                        <a:t>(Opportunity</a:t>
                      </a:r>
                      <a:r>
                        <a:rPr lang="en-US" b="1" baseline="0" dirty="0" smtClean="0"/>
                        <a:t> Cost)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Microchips</a:t>
                      </a:r>
                    </a:p>
                    <a:p>
                      <a:pPr algn="ctr"/>
                      <a:r>
                        <a:rPr lang="en-US" b="1" dirty="0" smtClean="0"/>
                        <a:t>(Opportunity</a:t>
                      </a:r>
                      <a:r>
                        <a:rPr lang="en-US" b="1" baseline="0" dirty="0" smtClean="0"/>
                        <a:t> Cost)</a:t>
                      </a:r>
                      <a:endParaRPr lang="en-US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Cotton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Microchips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Cottonia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÷ 20 = 0.5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20 </a:t>
                      </a:r>
                      <a:r>
                        <a:rPr lang="en-US" dirty="0" smtClean="0"/>
                        <a:t>÷ 10 =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Microchippia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50 </a:t>
                      </a:r>
                      <a:r>
                        <a:rPr lang="en-US" dirty="0" smtClean="0"/>
                        <a:t>÷ 25 =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25 </a:t>
                      </a:r>
                      <a:r>
                        <a:rPr lang="en-US" dirty="0" smtClean="0"/>
                        <a:t>÷ 50 = 0.5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84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848600" cy="57912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err="1" smtClean="0"/>
              <a:t>Microchippia</a:t>
            </a:r>
            <a:r>
              <a:rPr lang="en-US" dirty="0" smtClean="0"/>
              <a:t> </a:t>
            </a:r>
            <a:r>
              <a:rPr lang="en-US" dirty="0"/>
              <a:t>has a lower opportunity cost in the production of </a:t>
            </a:r>
            <a:r>
              <a:rPr lang="en-US" dirty="0" smtClean="0"/>
              <a:t>microchips </a:t>
            </a:r>
            <a:r>
              <a:rPr lang="en-US" dirty="0"/>
              <a:t>and w</a:t>
            </a:r>
            <a:r>
              <a:rPr lang="en-US" dirty="0" smtClean="0"/>
              <a:t>ould </a:t>
            </a:r>
            <a:r>
              <a:rPr lang="en-US"/>
              <a:t>specialize </a:t>
            </a:r>
            <a:r>
              <a:rPr lang="en-US" smtClean="0"/>
              <a:t>in microchip </a:t>
            </a:r>
            <a:r>
              <a:rPr lang="en-US" dirty="0"/>
              <a:t>production </a:t>
            </a:r>
            <a:endParaRPr lang="en-US" dirty="0" smtClean="0"/>
          </a:p>
          <a:p>
            <a:pPr marL="594360" lvl="2" indent="0">
              <a:buNone/>
            </a:pPr>
            <a:endParaRPr lang="en-US" dirty="0"/>
          </a:p>
          <a:p>
            <a:pPr lvl="4"/>
            <a:r>
              <a:rPr lang="en-US" dirty="0" err="1" smtClean="0"/>
              <a:t>Microchippia</a:t>
            </a:r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ould </a:t>
            </a:r>
            <a:r>
              <a:rPr lang="en-US" dirty="0"/>
              <a:t>export </a:t>
            </a:r>
            <a:r>
              <a:rPr lang="en-US" dirty="0" smtClean="0"/>
              <a:t>microchips </a:t>
            </a:r>
            <a:r>
              <a:rPr lang="en-US" dirty="0"/>
              <a:t>and import </a:t>
            </a:r>
            <a:r>
              <a:rPr lang="en-US" dirty="0" smtClean="0"/>
              <a:t>cotton</a:t>
            </a:r>
          </a:p>
          <a:p>
            <a:pPr marL="1143000" lvl="4" indent="0">
              <a:buNone/>
            </a:pPr>
            <a:endParaRPr lang="en-US" dirty="0" smtClean="0"/>
          </a:p>
          <a:p>
            <a:pPr lvl="2"/>
            <a:r>
              <a:rPr lang="en-US" dirty="0" smtClean="0"/>
              <a:t>Trade allows both countries to consume at a point outside of their PPF</a:t>
            </a:r>
          </a:p>
          <a:p>
            <a:pPr marL="1143000" lvl="4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0800" y="2880451"/>
            <a:ext cx="5029200" cy="372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554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Summary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The country that has the </a:t>
            </a:r>
            <a:r>
              <a:rPr lang="en-US" i="1" dirty="0" smtClean="0"/>
              <a:t>flatter</a:t>
            </a:r>
            <a:r>
              <a:rPr lang="en-US" dirty="0" smtClean="0"/>
              <a:t> PPF has a comparative advantage in the good measured on the horizontal axis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The country that has the </a:t>
            </a:r>
            <a:r>
              <a:rPr lang="en-US" i="1" smtClean="0"/>
              <a:t>steeper</a:t>
            </a:r>
            <a:r>
              <a:rPr lang="en-US" smtClean="0"/>
              <a:t> </a:t>
            </a:r>
            <a:r>
              <a:rPr lang="en-US" smtClean="0"/>
              <a:t>PPF </a:t>
            </a:r>
            <a:r>
              <a:rPr lang="en-US" dirty="0" smtClean="0"/>
              <a:t>has a comparative advantage in the good measured on the vertical axis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77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168</TotalTime>
  <Words>477</Words>
  <Application>Microsoft Office PowerPoint</Application>
  <PresentationFormat>On-screen Show (4:3)</PresentationFormat>
  <Paragraphs>110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Absolute &amp; Comparative Advantage</vt:lpstr>
      <vt:lpstr>Absolute &amp; Comparative Advantage</vt:lpstr>
      <vt:lpstr>Law of Absolute Advantage</vt:lpstr>
      <vt:lpstr>PowerPoint Presentation</vt:lpstr>
      <vt:lpstr>Law of Comparative Advantage </vt:lpstr>
      <vt:lpstr>PowerPoint Presentation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Absolute &amp; Comparative Advantage</dc:title>
  <dc:creator>Brendan Kenny</dc:creator>
  <cp:lastModifiedBy>Brendan Kenny</cp:lastModifiedBy>
  <cp:revision>17</cp:revision>
  <dcterms:created xsi:type="dcterms:W3CDTF">2006-08-16T00:00:00Z</dcterms:created>
  <dcterms:modified xsi:type="dcterms:W3CDTF">2014-07-12T07:32:44Z</dcterms:modified>
</cp:coreProperties>
</file>